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2" r:id="rId3"/>
    <p:sldId id="326" r:id="rId4"/>
    <p:sldId id="321" r:id="rId5"/>
    <p:sldId id="325" r:id="rId6"/>
    <p:sldId id="324" r:id="rId7"/>
    <p:sldId id="323" r:id="rId8"/>
    <p:sldId id="328" r:id="rId9"/>
    <p:sldId id="327" r:id="rId10"/>
    <p:sldId id="299" r:id="rId11"/>
    <p:sldId id="330" r:id="rId12"/>
    <p:sldId id="329" r:id="rId13"/>
    <p:sldId id="304" r:id="rId14"/>
    <p:sldId id="295" r:id="rId15"/>
    <p:sldId id="296" r:id="rId16"/>
    <p:sldId id="314" r:id="rId17"/>
    <p:sldId id="261" r:id="rId18"/>
    <p:sldId id="266" r:id="rId19"/>
    <p:sldId id="317" r:id="rId20"/>
    <p:sldId id="313" r:id="rId21"/>
    <p:sldId id="312" r:id="rId22"/>
    <p:sldId id="288" r:id="rId23"/>
    <p:sldId id="291" r:id="rId24"/>
    <p:sldId id="289" r:id="rId25"/>
    <p:sldId id="274" r:id="rId26"/>
    <p:sldId id="335" r:id="rId27"/>
    <p:sldId id="332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565656"/>
    <a:srgbClr val="383838"/>
    <a:srgbClr val="343434"/>
    <a:srgbClr val="888888"/>
    <a:srgbClr val="808080"/>
    <a:srgbClr val="757575"/>
    <a:srgbClr val="B2B2B2"/>
    <a:srgbClr val="3F3F3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48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0392-8427-47C4-BC0A-B18C06E5507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08B1-EBA8-4072-9A95-6723F183B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1D1D-5566-4CE2-B966-49A3D993A42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E5FB-902A-4ED2-93BF-ACFE06086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BB400A-846C-44FB-A07A-C6BDA8C9E00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9900"/>
            </a:gs>
            <a:gs pos="34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43B1-7A31-4FA4-9216-B682FC1035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9.jpeg"/><Relationship Id="rId7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L1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962645"/>
            <a:ext cx="1828800" cy="75438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095500" y="4114800"/>
            <a:ext cx="5829300" cy="1295400"/>
          </a:xfrm>
          <a:prstGeom prst="rect">
            <a:avLst/>
          </a:prstGeom>
          <a:solidFill>
            <a:schemeClr val="tx2">
              <a:lumMod val="75000"/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Gary L. Hein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Nebraska – Lincoln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609600"/>
            <a:ext cx="8229600" cy="2590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Overcoming the educational constraints of IPM implementation with interdisciplinary practitioners: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Doctors of Plant Health/Medicine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sz="2400" dirty="0" smtClean="0"/>
              <a:t>Need for systems thinkers with ability to synthesize and integrate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Have practical understanding and experience with the system where they work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sz="2400" dirty="0" smtClean="0"/>
              <a:t>Need for systems thinkers with ability to synthesize and integrate</a:t>
            </a:r>
          </a:p>
          <a:p>
            <a:r>
              <a:rPr lang="en-US" sz="2400" dirty="0" smtClean="0"/>
              <a:t>Have practical understanding and experience with the system where they work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Ability and experience in critical thinking and problem solving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sz="2400" dirty="0" smtClean="0"/>
              <a:t>Need for systems thinkers with ability to synthesize and integrate</a:t>
            </a:r>
          </a:p>
          <a:p>
            <a:r>
              <a:rPr lang="en-US" sz="2400" dirty="0" smtClean="0"/>
              <a:t>Have practical understanding and experience with the system where they work</a:t>
            </a:r>
          </a:p>
          <a:p>
            <a:r>
              <a:rPr lang="en-US" sz="2400" dirty="0" smtClean="0"/>
              <a:t>Ability and experience in critical thinking and problem solving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Possess superior communication skills - both written and verbal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How well do traditional graduate programs prepare these types of professionals?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Predominately single discipline</a:t>
            </a:r>
          </a:p>
          <a:p>
            <a:pPr lvl="1"/>
            <a:r>
              <a:rPr lang="en-US" dirty="0" smtClean="0"/>
              <a:t>Research funding / productivity pressures often drive narrower focus</a:t>
            </a:r>
          </a:p>
          <a:p>
            <a:pPr lvl="1"/>
            <a:r>
              <a:rPr lang="en-US" dirty="0" smtClean="0"/>
              <a:t>Predominately research based; limited opportunity/time for practical experiences </a:t>
            </a:r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/>
            </a:r>
            <a:b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</a:br>
            <a:r>
              <a:rPr lang="en-US" sz="13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1888391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“While master’s programs are often geared toward the needs of the workplace, this is not necessarily true at the doctoral level.  Clear career options are often lacking.”</a:t>
            </a:r>
          </a:p>
          <a:p>
            <a:endParaRPr lang="en-US" sz="3200" i="1" dirty="0" smtClean="0"/>
          </a:p>
          <a:p>
            <a:r>
              <a:rPr lang="en-US" sz="2400" i="1" dirty="0" smtClean="0"/>
              <a:t>The Path Forward: The future of graduate education in the United States</a:t>
            </a:r>
            <a:r>
              <a:rPr lang="en-US" sz="2400" dirty="0" smtClean="0"/>
              <a:t>, Council of Graduate Schools, 2010.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/>
            </a:r>
            <a:b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</a:br>
            <a:r>
              <a:rPr lang="en-US" sz="13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55837"/>
            <a:ext cx="83058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DPM, DPH programs comparable</a:t>
            </a:r>
          </a:p>
          <a:p>
            <a:r>
              <a:rPr lang="en-US" dirty="0" smtClean="0"/>
              <a:t>Doctor of Plant Health Mission</a:t>
            </a:r>
          </a:p>
          <a:p>
            <a:pPr lvl="1"/>
            <a:r>
              <a:rPr lang="en-US" dirty="0" smtClean="0"/>
              <a:t>to educate and train plant practitioners with comprehensive expertise and experience across the various disciplines that impact plant health and plant management</a:t>
            </a:r>
          </a:p>
          <a:p>
            <a:pPr lvl="2"/>
            <a:r>
              <a:rPr lang="en-US" dirty="0" smtClean="0"/>
              <a:t>diagnose and solve plant health problems</a:t>
            </a:r>
          </a:p>
          <a:p>
            <a:pPr lvl="2"/>
            <a:r>
              <a:rPr lang="en-US" dirty="0" smtClean="0"/>
              <a:t>develop/implement more sustainable integrated plant and pest management systems</a:t>
            </a:r>
            <a:endParaRPr lang="en-US" dirty="0"/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4" name="Picture 3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7" name="Picture 6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1428883" y="451991"/>
            <a:ext cx="61911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What is the difference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between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the DPM/DPH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and Ph.D.?</a:t>
            </a:r>
            <a:endParaRPr lang="en-US" sz="3200" dirty="0">
              <a:solidFill>
                <a:srgbClr val="FFC000"/>
              </a:solidFill>
              <a:latin typeface="Microsoft Sans Serif" pitchFamily="34" charset="0"/>
              <a:cs typeface="+mn-cs"/>
            </a:endParaRP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533400" y="2049586"/>
            <a:ext cx="8166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DPM/DPH are </a:t>
            </a:r>
            <a:r>
              <a:rPr lang="en-US" sz="2400" dirty="0">
                <a:solidFill>
                  <a:schemeClr val="bg1"/>
                </a:solidFill>
              </a:rPr>
              <a:t>broadly focused, course- and </a:t>
            </a:r>
            <a:r>
              <a:rPr lang="en-US" sz="2400" dirty="0" smtClean="0">
                <a:solidFill>
                  <a:schemeClr val="bg1"/>
                </a:solidFill>
              </a:rPr>
              <a:t>internship-based</a:t>
            </a:r>
          </a:p>
          <a:p>
            <a:pPr>
              <a:buClr>
                <a:srgbClr val="006600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Applied research included but does </a:t>
            </a:r>
            <a:r>
              <a:rPr lang="en-US" sz="2400" dirty="0">
                <a:solidFill>
                  <a:schemeClr val="bg1"/>
                </a:solidFill>
              </a:rPr>
              <a:t>not require a </a:t>
            </a:r>
            <a:r>
              <a:rPr lang="en-US" sz="2400" dirty="0" smtClean="0">
                <a:solidFill>
                  <a:schemeClr val="bg1"/>
                </a:solidFill>
              </a:rPr>
              <a:t>dissertation</a:t>
            </a:r>
          </a:p>
          <a:p>
            <a:pPr>
              <a:buClr>
                <a:srgbClr val="006600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Concept comparable to </a:t>
            </a:r>
            <a:r>
              <a:rPr lang="en-US" sz="2400" dirty="0">
                <a:solidFill>
                  <a:schemeClr val="bg1"/>
                </a:solidFill>
              </a:rPr>
              <a:t>the professional doctoral, practitioner degrees </a:t>
            </a:r>
            <a:r>
              <a:rPr lang="en-US" sz="2400" dirty="0" smtClean="0">
                <a:solidFill>
                  <a:schemeClr val="bg1"/>
                </a:solidFill>
              </a:rPr>
              <a:t>in human </a:t>
            </a:r>
            <a:r>
              <a:rPr lang="en-US" sz="2400" dirty="0">
                <a:solidFill>
                  <a:schemeClr val="bg1"/>
                </a:solidFill>
              </a:rPr>
              <a:t>(MD) and animal medicine (DVM)</a:t>
            </a:r>
          </a:p>
        </p:txBody>
      </p:sp>
      <p:pic>
        <p:nvPicPr>
          <p:cNvPr id="17" name="Picture 2" descr="Peanut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73600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5" descr="Purple petu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73600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6" descr="01824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725" y="4724400"/>
            <a:ext cx="2514600" cy="166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Interdisciplinary core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</a:t>
            </a:r>
            <a:r>
              <a:rPr lang="en-US" sz="2400" dirty="0" smtClean="0"/>
              <a:t>(120 credits total)</a:t>
            </a:r>
          </a:p>
          <a:p>
            <a:pPr lvl="1"/>
            <a:r>
              <a:rPr lang="en-US" dirty="0" smtClean="0"/>
              <a:t>‘Core’ </a:t>
            </a:r>
            <a:r>
              <a:rPr lang="en-US" sz="2400" dirty="0" smtClean="0"/>
              <a:t>(ca. 74 credits)</a:t>
            </a:r>
          </a:p>
          <a:p>
            <a:pPr lvl="2"/>
            <a:r>
              <a:rPr lang="en-US" dirty="0" smtClean="0"/>
              <a:t>Plant Pathology</a:t>
            </a:r>
          </a:p>
          <a:p>
            <a:pPr lvl="2"/>
            <a:r>
              <a:rPr lang="en-US" dirty="0" smtClean="0"/>
              <a:t>Entomology</a:t>
            </a:r>
          </a:p>
          <a:p>
            <a:pPr lvl="2"/>
            <a:r>
              <a:rPr lang="en-US" dirty="0" smtClean="0"/>
              <a:t>Plant Science</a:t>
            </a:r>
          </a:p>
          <a:p>
            <a:pPr lvl="2"/>
            <a:r>
              <a:rPr lang="en-US" dirty="0" smtClean="0"/>
              <a:t>Soil Science</a:t>
            </a:r>
          </a:p>
          <a:p>
            <a:pPr lvl="2"/>
            <a:r>
              <a:rPr lang="en-US" dirty="0" smtClean="0"/>
              <a:t>Weed Science</a:t>
            </a:r>
          </a:p>
          <a:p>
            <a:pPr lvl="2"/>
            <a:r>
              <a:rPr lang="en-US" dirty="0" smtClean="0"/>
              <a:t>Other</a:t>
            </a:r>
          </a:p>
          <a:p>
            <a:pPr lvl="3"/>
            <a:r>
              <a:rPr lang="en-US" dirty="0" smtClean="0"/>
              <a:t>Quantitative tools</a:t>
            </a:r>
          </a:p>
          <a:p>
            <a:pPr lvl="3"/>
            <a:r>
              <a:rPr lang="en-US" dirty="0" smtClean="0"/>
              <a:t>Policy &amp; Law</a:t>
            </a:r>
            <a:endParaRPr lang="en-US" dirty="0"/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Electives (16 credits)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Flexibility to meet career goals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Develop specialty area of training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685800" y="1828800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number, costs of inputs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Volatile commodity prices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Managing water resources /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Pesticide, fertilizer stewardship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Bioenergy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competition for 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Food safety (pesticides, other contamination)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Changing climate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Invasive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/ c</a:t>
            </a:r>
            <a:r>
              <a:rPr lang="en-US" sz="2800" dirty="0" err="1" smtClean="0"/>
              <a:t>rop</a:t>
            </a:r>
            <a:r>
              <a:rPr lang="en-US" sz="2800" dirty="0" smtClean="0"/>
              <a:t> </a:t>
            </a:r>
            <a:r>
              <a:rPr lang="en-US" sz="2800" dirty="0" err="1" smtClean="0"/>
              <a:t>biosecurity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Enhanced sustainability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Increasing Challenges Facing</a:t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Today’s Agriculture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specialty areas</a:t>
            </a:r>
          </a:p>
          <a:p>
            <a:pPr lvl="1"/>
            <a:r>
              <a:rPr lang="en-US" dirty="0" smtClean="0"/>
              <a:t>Production agriculture</a:t>
            </a:r>
          </a:p>
          <a:p>
            <a:pPr lvl="1"/>
            <a:r>
              <a:rPr lang="en-US" dirty="0" smtClean="0"/>
              <a:t>Landscape horticulture</a:t>
            </a:r>
          </a:p>
          <a:p>
            <a:pPr lvl="1"/>
            <a:r>
              <a:rPr lang="en-US" dirty="0" smtClean="0"/>
              <a:t>Resource management (range, forestry)</a:t>
            </a:r>
          </a:p>
          <a:p>
            <a:pPr lvl="1"/>
            <a:r>
              <a:rPr lang="en-US" dirty="0" smtClean="0"/>
              <a:t>Specialty production (organics, greenhouse, etc.)</a:t>
            </a:r>
          </a:p>
          <a:p>
            <a:pPr lvl="1"/>
            <a:r>
              <a:rPr lang="en-US" dirty="0" smtClean="0"/>
              <a:t>Food safety</a:t>
            </a:r>
          </a:p>
          <a:p>
            <a:pPr lvl="1"/>
            <a:r>
              <a:rPr lang="en-US" dirty="0" smtClean="0"/>
              <a:t>Regulatory</a:t>
            </a:r>
          </a:p>
          <a:p>
            <a:pPr lvl="1"/>
            <a:r>
              <a:rPr lang="en-US" dirty="0" smtClean="0"/>
              <a:t>Plant </a:t>
            </a:r>
            <a:r>
              <a:rPr lang="en-US" dirty="0" err="1" smtClean="0"/>
              <a:t>biosecurity</a:t>
            </a:r>
            <a:endParaRPr lang="en-US" dirty="0" smtClean="0"/>
          </a:p>
          <a:p>
            <a:pPr lvl="1"/>
            <a:r>
              <a:rPr lang="en-US" dirty="0" smtClean="0"/>
              <a:t>Teaching / extension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Research experience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UNL:  Research Practicum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UF:  Clinical Trials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2400" dirty="0" smtClean="0"/>
              <a:t>Research experience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Comprehensive diagnostic training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Experiential training (internships)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Multidisciplinary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2400" dirty="0" smtClean="0"/>
              <a:t>Research experience</a:t>
            </a:r>
          </a:p>
          <a:p>
            <a:pPr lvl="1"/>
            <a:r>
              <a:rPr lang="en-US" sz="2400" dirty="0" smtClean="0"/>
              <a:t>Comprehensive diagnostic training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Primary Internships (16 credits)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Focus – integration and application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Flexibility to meet students career needs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2400" dirty="0" smtClean="0"/>
              <a:t>Research experience</a:t>
            </a:r>
          </a:p>
          <a:p>
            <a:pPr lvl="1"/>
            <a:r>
              <a:rPr lang="en-US" sz="2400" dirty="0" smtClean="0"/>
              <a:t>Comprehensive diagnostic training</a:t>
            </a:r>
          </a:p>
          <a:p>
            <a:pPr lvl="1"/>
            <a:r>
              <a:rPr lang="en-US" sz="2400" dirty="0" smtClean="0"/>
              <a:t>Primary Internships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Skills development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Leadership, communication, ethics</a:t>
            </a:r>
          </a:p>
        </p:txBody>
      </p:sp>
      <p:pic>
        <p:nvPicPr>
          <p:cNvPr id="8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9" name="Picture 8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10" name="Picture 9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Students entering program</a:t>
            </a:r>
          </a:p>
          <a:p>
            <a:pPr lvl="1"/>
            <a:r>
              <a:rPr lang="en-US" dirty="0" smtClean="0"/>
              <a:t>B.S., B.A. or M.S. in biological/plant related field</a:t>
            </a:r>
          </a:p>
          <a:p>
            <a:pPr lvl="1"/>
            <a:r>
              <a:rPr lang="en-US" dirty="0" smtClean="0"/>
              <a:t>Plant science background</a:t>
            </a:r>
          </a:p>
          <a:p>
            <a:r>
              <a:rPr lang="en-US" dirty="0" smtClean="0"/>
              <a:t>Time for completion</a:t>
            </a:r>
          </a:p>
          <a:p>
            <a:pPr lvl="1"/>
            <a:r>
              <a:rPr lang="en-US" dirty="0" smtClean="0"/>
              <a:t>4 years after bachelors</a:t>
            </a:r>
          </a:p>
          <a:p>
            <a:pPr lvl="1"/>
            <a:r>
              <a:rPr lang="en-US" dirty="0" smtClean="0"/>
              <a:t>3 years after master’s</a:t>
            </a:r>
          </a:p>
          <a:p>
            <a:pPr lvl="1"/>
            <a:r>
              <a:rPr lang="en-US" dirty="0" smtClean="0"/>
              <a:t>Depends on course load / scheduling of internships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457200" y="228600"/>
            <a:ext cx="8229600" cy="6462415"/>
          </a:xfrm>
          <a:prstGeom prst="triangle">
            <a:avLst>
              <a:gd name="adj" fmla="val 49812"/>
            </a:avLst>
          </a:prstGeom>
          <a:solidFill>
            <a:srgbClr val="28282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2510136"/>
            <a:ext cx="8229600" cy="4191000"/>
          </a:xfrm>
          <a:prstGeom prst="triangle">
            <a:avLst>
              <a:gd name="adj" fmla="val 50000"/>
            </a:avLst>
          </a:prstGeom>
          <a:solidFill>
            <a:srgbClr val="3434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62439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Ecology, Economics, Sociology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943600" y="323671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Comprehensive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Management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838200"/>
            <a:ext cx="1524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895600" y="1371600"/>
            <a:ext cx="4953000" cy="5257800"/>
          </a:xfrm>
          <a:prstGeom prst="triangle">
            <a:avLst>
              <a:gd name="adj" fmla="val 50000"/>
            </a:avLst>
          </a:prstGeom>
          <a:solidFill>
            <a:srgbClr val="38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971800" y="3325813"/>
            <a:ext cx="4724400" cy="3303587"/>
          </a:xfrm>
          <a:prstGeom prst="triangle">
            <a:avLst/>
          </a:prstGeom>
          <a:solidFill>
            <a:srgbClr val="5656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771900" y="5213350"/>
            <a:ext cx="3238500" cy="141605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4640263" y="4343400"/>
            <a:ext cx="153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Management</a:t>
            </a:r>
          </a:p>
          <a:p>
            <a:pPr algn="ctr"/>
            <a:r>
              <a:rPr lang="en-US" dirty="0"/>
              <a:t>Competent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572000" y="5715000"/>
            <a:ext cx="168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Baseline</a:t>
            </a:r>
          </a:p>
          <a:p>
            <a:pPr algn="ctr"/>
            <a:r>
              <a:rPr lang="en-US" dirty="0"/>
              <a:t>Understanding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4495800" y="29829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Comprehensive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5410200"/>
            <a:ext cx="8001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3657600"/>
            <a:ext cx="8001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8"/>
          <p:cNvSpPr txBox="1">
            <a:spLocks noChangeArrowheads="1"/>
          </p:cNvSpPr>
          <p:nvPr/>
        </p:nvSpPr>
        <p:spPr bwMode="auto">
          <a:xfrm>
            <a:off x="197531" y="2028825"/>
            <a:ext cx="32339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Univ./Industry </a:t>
            </a:r>
            <a:r>
              <a:rPr lang="en-US" sz="2000" dirty="0" smtClean="0"/>
              <a:t>Researchers</a:t>
            </a:r>
            <a:endParaRPr lang="en-US" sz="2000" dirty="0"/>
          </a:p>
          <a:p>
            <a:pPr algn="ctr"/>
            <a:r>
              <a:rPr lang="en-US" sz="2000" dirty="0"/>
              <a:t>Extension specialists</a:t>
            </a:r>
          </a:p>
          <a:p>
            <a:pPr algn="ctr"/>
            <a:r>
              <a:rPr lang="en-US" sz="2000" dirty="0"/>
              <a:t>Regulatory personnel</a:t>
            </a:r>
          </a:p>
          <a:p>
            <a:pPr algn="ctr"/>
            <a:r>
              <a:rPr lang="en-US" sz="2000" dirty="0" smtClean="0"/>
              <a:t>Graduate DPM/DPH students</a:t>
            </a:r>
          </a:p>
          <a:p>
            <a:pPr algn="ctr"/>
            <a:r>
              <a:rPr lang="en-US" sz="2000" dirty="0" smtClean="0"/>
              <a:t>Consultants/advisors</a:t>
            </a:r>
            <a:endParaRPr lang="en-US" sz="2000" dirty="0"/>
          </a:p>
        </p:txBody>
      </p:sp>
      <p:sp>
        <p:nvSpPr>
          <p:cNvPr id="2060" name="TextBox 8"/>
          <p:cNvSpPr txBox="1">
            <a:spLocks noChangeArrowheads="1"/>
          </p:cNvSpPr>
          <p:nvPr/>
        </p:nvSpPr>
        <p:spPr bwMode="auto">
          <a:xfrm>
            <a:off x="321602" y="4027488"/>
            <a:ext cx="2723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Farmers</a:t>
            </a:r>
            <a:endParaRPr lang="en-US" sz="2000" dirty="0"/>
          </a:p>
          <a:p>
            <a:pPr algn="ctr"/>
            <a:r>
              <a:rPr lang="en-US" sz="2000" dirty="0"/>
              <a:t>Farm managers</a:t>
            </a:r>
          </a:p>
          <a:p>
            <a:pPr algn="ctr"/>
            <a:r>
              <a:rPr lang="en-US" sz="2000" dirty="0"/>
              <a:t>Agribusiness </a:t>
            </a:r>
            <a:r>
              <a:rPr lang="en-US" sz="2000" dirty="0" smtClean="0"/>
              <a:t>personnel</a:t>
            </a:r>
          </a:p>
          <a:p>
            <a:pPr algn="ctr"/>
            <a:r>
              <a:rPr lang="en-US" sz="2000" dirty="0" smtClean="0"/>
              <a:t>Undergraduate students</a:t>
            </a:r>
            <a:endParaRPr lang="en-US" sz="2000" dirty="0"/>
          </a:p>
        </p:txBody>
      </p:sp>
      <p:sp>
        <p:nvSpPr>
          <p:cNvPr id="2061" name="TextBox 8"/>
          <p:cNvSpPr txBox="1">
            <a:spLocks noChangeArrowheads="1"/>
          </p:cNvSpPr>
          <p:nvPr/>
        </p:nvSpPr>
        <p:spPr bwMode="auto">
          <a:xfrm>
            <a:off x="469230" y="5705475"/>
            <a:ext cx="22397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Ag support industry</a:t>
            </a:r>
          </a:p>
          <a:p>
            <a:pPr algn="ctr"/>
            <a:r>
              <a:rPr lang="en-US" sz="2000" dirty="0"/>
              <a:t>Ag lenders</a:t>
            </a:r>
          </a:p>
          <a:p>
            <a:pPr algn="ctr"/>
            <a:r>
              <a:rPr lang="en-US" sz="2000" dirty="0"/>
              <a:t>Landlords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80427"/>
            <a:ext cx="822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Three Progressive Levels of IPM Education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(target audiences)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mr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86200"/>
            <a:ext cx="358554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7" descr="Chris Miller Cit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362200"/>
            <a:ext cx="1777677" cy="327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 descr="http://dpm.ifas.ufl.edu/careers/images/clip_image002_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26685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dpm.ifas.ufl.edu/careers/images/clip_image001_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25775"/>
            <a:ext cx="24796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lant Path 891 June 2011 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267200"/>
            <a:ext cx="2901696" cy="2176272"/>
          </a:xfrm>
          <a:prstGeom prst="rect">
            <a:avLst/>
          </a:prstGeom>
        </p:spPr>
      </p:pic>
      <p:pic>
        <p:nvPicPr>
          <p:cNvPr id="15" name="Picture 14" descr="UNL16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6027420"/>
            <a:ext cx="1828800" cy="754380"/>
          </a:xfrm>
          <a:prstGeom prst="rect">
            <a:avLst/>
          </a:prstGeom>
        </p:spPr>
      </p:pic>
      <p:pic>
        <p:nvPicPr>
          <p:cNvPr id="16" name="Picture 2" descr="C:\Users\rjmcgov.UFAD\AppData\Local\Microsoft\Windows\Temporary Internet Files\Low\Content.IE5\ZQU5T7LG\UFsignature[1].tif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51448"/>
            <a:ext cx="2474976" cy="4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63754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Questions / Discussion</a:t>
            </a:r>
            <a:endParaRPr lang="en-US" sz="6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8229600" cy="2133600"/>
          </a:xfrm>
          <a:prstGeom prst="rect">
            <a:avLst/>
          </a:prstGeom>
          <a:solidFill>
            <a:schemeClr val="tx2">
              <a:lumMod val="75000"/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core competencies necessary for IPM practitioners in order to increase the sustainability of agricultural systems?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2510136"/>
            <a:ext cx="8229600" cy="4191000"/>
          </a:xfrm>
          <a:prstGeom prst="triangle">
            <a:avLst>
              <a:gd name="adj" fmla="val 50000"/>
            </a:avLst>
          </a:prstGeom>
          <a:solidFill>
            <a:srgbClr val="3434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62439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Ecology, Economics, Sociology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457200" y="228600"/>
            <a:ext cx="8229600" cy="6462415"/>
          </a:xfrm>
          <a:prstGeom prst="triangle">
            <a:avLst>
              <a:gd name="adj" fmla="val 49812"/>
            </a:avLst>
          </a:prstGeom>
          <a:solidFill>
            <a:srgbClr val="28282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2510136"/>
            <a:ext cx="8229600" cy="4191000"/>
          </a:xfrm>
          <a:prstGeom prst="triangle">
            <a:avLst>
              <a:gd name="adj" fmla="val 50000"/>
            </a:avLst>
          </a:prstGeom>
          <a:solidFill>
            <a:srgbClr val="3434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62439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Ecology, Economics, Sociology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943600" y="323671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Comprehensive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Management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838200"/>
            <a:ext cx="1524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Comprehensive education across disciplines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Need for systems thinkers with ability to synthesize and integrate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FFFFFF"/>
      </a:lt1>
      <a:dk2>
        <a:srgbClr val="215418"/>
      </a:dk2>
      <a:lt2>
        <a:srgbClr val="3D9A2E"/>
      </a:lt2>
      <a:accent1>
        <a:srgbClr val="76D9E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850</Words>
  <Application>Microsoft Office PowerPoint</Application>
  <PresentationFormat>On-screen Show (4:3)</PresentationFormat>
  <Paragraphs>221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Increasing Challenges Facing Today’s Agriculture</vt:lpstr>
      <vt:lpstr>Core Competencies for IPM Practitioners</vt:lpstr>
      <vt:lpstr>PowerPoint Presentation</vt:lpstr>
      <vt:lpstr>PowerPoint Presentation</vt:lpstr>
      <vt:lpstr>PowerPoint Presentation</vt:lpstr>
      <vt:lpstr>PowerPoint Presentation</vt:lpstr>
      <vt:lpstr>Core Competencies for IPM Practitioners</vt:lpstr>
      <vt:lpstr>Core Competencies for IPM Practitioners</vt:lpstr>
      <vt:lpstr>Core Competencies for IPM Practitioners</vt:lpstr>
      <vt:lpstr>Core Competencies for IPM Practitioners</vt:lpstr>
      <vt:lpstr>Core Competencies for IPM Practitioners</vt:lpstr>
      <vt:lpstr>Core Competencies for IPM Practitioners  </vt:lpstr>
      <vt:lpstr>Core Competencies for IPM Practitioners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ghein1</dc:creator>
  <cp:lastModifiedBy>Windows User</cp:lastModifiedBy>
  <cp:revision>185</cp:revision>
  <dcterms:created xsi:type="dcterms:W3CDTF">2010-02-06T23:17:51Z</dcterms:created>
  <dcterms:modified xsi:type="dcterms:W3CDTF">2017-12-18T21:02:13Z</dcterms:modified>
</cp:coreProperties>
</file>